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86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2C70B2-CEF5-4D99-A266-035C848B4579}" type="datetimeFigureOut">
              <a:rPr lang="en-AU" smtClean="0"/>
              <a:t>19/07/2010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E55E84-F237-43E7-ACF7-683A24EDE381}" type="slidenum">
              <a:rPr lang="en-AU" smtClean="0"/>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smtClean="0"/>
          </a:p>
        </p:txBody>
      </p:sp>
      <p:sp>
        <p:nvSpPr>
          <p:cNvPr id="4" name="Slide Number Placeholder 3"/>
          <p:cNvSpPr>
            <a:spLocks noGrp="1"/>
          </p:cNvSpPr>
          <p:nvPr>
            <p:ph type="sldNum" sz="quarter" idx="10"/>
          </p:nvPr>
        </p:nvSpPr>
        <p:spPr/>
        <p:txBody>
          <a:bodyPr/>
          <a:lstStyle/>
          <a:p>
            <a:fld id="{82E55E84-F237-43E7-ACF7-683A24EDE381}" type="slidenum">
              <a:rPr lang="en-AU" smtClean="0"/>
              <a:t>1</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B2A41124-2213-41E0-AB6D-B59E7113652C}" type="datetimeFigureOut">
              <a:rPr lang="en-AU" smtClean="0"/>
              <a:pPr/>
              <a:t>19/07/2010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6A4D7B6-A3EA-4DD0-A929-D75B7DE2DA1E}"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2A41124-2213-41E0-AB6D-B59E7113652C}" type="datetimeFigureOut">
              <a:rPr lang="en-AU" smtClean="0"/>
              <a:pPr/>
              <a:t>19/07/2010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6A4D7B6-A3EA-4DD0-A929-D75B7DE2DA1E}"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2A41124-2213-41E0-AB6D-B59E7113652C}" type="datetimeFigureOut">
              <a:rPr lang="en-AU" smtClean="0"/>
              <a:pPr/>
              <a:t>19/07/2010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6A4D7B6-A3EA-4DD0-A929-D75B7DE2DA1E}"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2A41124-2213-41E0-AB6D-B59E7113652C}" type="datetimeFigureOut">
              <a:rPr lang="en-AU" smtClean="0"/>
              <a:pPr/>
              <a:t>19/07/2010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6A4D7B6-A3EA-4DD0-A929-D75B7DE2DA1E}"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A41124-2213-41E0-AB6D-B59E7113652C}" type="datetimeFigureOut">
              <a:rPr lang="en-AU" smtClean="0"/>
              <a:pPr/>
              <a:t>19/07/2010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6A4D7B6-A3EA-4DD0-A929-D75B7DE2DA1E}"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2A41124-2213-41E0-AB6D-B59E7113652C}" type="datetimeFigureOut">
              <a:rPr lang="en-AU" smtClean="0"/>
              <a:pPr/>
              <a:t>19/07/2010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6A4D7B6-A3EA-4DD0-A929-D75B7DE2DA1E}"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B2A41124-2213-41E0-AB6D-B59E7113652C}" type="datetimeFigureOut">
              <a:rPr lang="en-AU" smtClean="0"/>
              <a:pPr/>
              <a:t>19/07/2010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6A4D7B6-A3EA-4DD0-A929-D75B7DE2DA1E}"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B2A41124-2213-41E0-AB6D-B59E7113652C}" type="datetimeFigureOut">
              <a:rPr lang="en-AU" smtClean="0"/>
              <a:pPr/>
              <a:t>19/07/2010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6A4D7B6-A3EA-4DD0-A929-D75B7DE2DA1E}"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41124-2213-41E0-AB6D-B59E7113652C}" type="datetimeFigureOut">
              <a:rPr lang="en-AU" smtClean="0"/>
              <a:pPr/>
              <a:t>19/07/2010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96A4D7B6-A3EA-4DD0-A929-D75B7DE2DA1E}"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A41124-2213-41E0-AB6D-B59E7113652C}" type="datetimeFigureOut">
              <a:rPr lang="en-AU" smtClean="0"/>
              <a:pPr/>
              <a:t>19/07/2010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6A4D7B6-A3EA-4DD0-A929-D75B7DE2DA1E}"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A41124-2213-41E0-AB6D-B59E7113652C}" type="datetimeFigureOut">
              <a:rPr lang="en-AU" smtClean="0"/>
              <a:pPr/>
              <a:t>19/07/2010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6A4D7B6-A3EA-4DD0-A929-D75B7DE2DA1E}"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A41124-2213-41E0-AB6D-B59E7113652C}" type="datetimeFigureOut">
              <a:rPr lang="en-AU" smtClean="0"/>
              <a:pPr/>
              <a:t>19/07/2010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A4D7B6-A3EA-4DD0-A929-D75B7DE2DA1E}"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adlinkMouseOver(event,this,2);"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4510861"/>
            <a:ext cx="4572000" cy="646331"/>
          </a:xfrm>
          <a:prstGeom prst="rect">
            <a:avLst/>
          </a:prstGeom>
        </p:spPr>
        <p:txBody>
          <a:bodyPr>
            <a:spAutoFit/>
          </a:bodyPr>
          <a:lstStyle/>
          <a:p>
            <a:r>
              <a:rPr lang="en-AU" sz="1200" b="1" i="1" dirty="0" smtClean="0">
                <a:solidFill>
                  <a:srgbClr val="FF0000"/>
                </a:solidFill>
                <a:latin typeface="Agency FB" pitchFamily="34" charset="0"/>
              </a:rPr>
              <a:t>Numerous varieties of fruits and vegetables were grown in irrigated gardens. Fruits included figs, grapes, plums, dates, and watermelon. Vegetables included beets, sweet onions, radishes, turnips, garlic, lettuce, chick peas, beans, and lentils. </a:t>
            </a:r>
            <a:endParaRPr lang="en-AU" sz="1200" b="1" i="1" dirty="0">
              <a:solidFill>
                <a:srgbClr val="FF0000"/>
              </a:solidFill>
              <a:latin typeface="Agency FB" pitchFamily="34" charset="0"/>
            </a:endParaRPr>
          </a:p>
        </p:txBody>
      </p:sp>
      <p:sp>
        <p:nvSpPr>
          <p:cNvPr id="7" name="Rectangle 6"/>
          <p:cNvSpPr/>
          <p:nvPr/>
        </p:nvSpPr>
        <p:spPr>
          <a:xfrm>
            <a:off x="4572000" y="0"/>
            <a:ext cx="4572000" cy="830997"/>
          </a:xfrm>
          <a:prstGeom prst="rect">
            <a:avLst/>
          </a:prstGeom>
        </p:spPr>
        <p:txBody>
          <a:bodyPr>
            <a:spAutoFit/>
          </a:bodyPr>
          <a:lstStyle/>
          <a:p>
            <a:r>
              <a:rPr lang="en-AU" sz="1200" b="1" i="1" dirty="0" smtClean="0">
                <a:solidFill>
                  <a:srgbClr val="FF0000"/>
                </a:solidFill>
                <a:latin typeface="Agency FB" pitchFamily="34" charset="0"/>
              </a:rPr>
              <a:t>The Egyptians ate a variety of meat, fish, and fowl. Beef, mutton, pork, and wild game such as hyenas were part of their diet. Fowl included domestic geese and pigeons and a wide variety of wild birds--herons, pelicans, cranes, wild ducks, and wild geese. The Nile supplied many kinds of fish, including catfish, mullet, </a:t>
            </a:r>
            <a:r>
              <a:rPr lang="en-AU" sz="1200" b="1" i="1" dirty="0" err="1" smtClean="0">
                <a:solidFill>
                  <a:srgbClr val="FF0000"/>
                </a:solidFill>
                <a:latin typeface="Agency FB" pitchFamily="34" charset="0"/>
              </a:rPr>
              <a:t>bolti</a:t>
            </a:r>
            <a:r>
              <a:rPr lang="en-AU" sz="1200" b="1" i="1" dirty="0" smtClean="0">
                <a:solidFill>
                  <a:srgbClr val="FF0000"/>
                </a:solidFill>
                <a:latin typeface="Agency FB" pitchFamily="34" charset="0"/>
              </a:rPr>
              <a:t>, and perch. </a:t>
            </a:r>
            <a:endParaRPr lang="en-AU" sz="1200" b="1" i="1" dirty="0">
              <a:solidFill>
                <a:srgbClr val="FF0000"/>
              </a:solidFill>
              <a:latin typeface="Agency FB" pitchFamily="34" charset="0"/>
            </a:endParaRPr>
          </a:p>
        </p:txBody>
      </p:sp>
      <p:sp>
        <p:nvSpPr>
          <p:cNvPr id="8" name="Rectangle 7"/>
          <p:cNvSpPr/>
          <p:nvPr/>
        </p:nvSpPr>
        <p:spPr>
          <a:xfrm>
            <a:off x="0" y="0"/>
            <a:ext cx="4572000" cy="1754326"/>
          </a:xfrm>
          <a:prstGeom prst="rect">
            <a:avLst/>
          </a:prstGeom>
        </p:spPr>
        <p:txBody>
          <a:bodyPr>
            <a:spAutoFit/>
          </a:bodyPr>
          <a:lstStyle/>
          <a:p>
            <a:r>
              <a:rPr lang="en-AU" sz="1200" b="1" i="1" dirty="0" smtClean="0">
                <a:solidFill>
                  <a:srgbClr val="FF0000"/>
                </a:solidFill>
                <a:latin typeface="Agency FB" pitchFamily="34" charset="0"/>
              </a:rPr>
              <a:t>Our </a:t>
            </a:r>
            <a:r>
              <a:rPr lang="en-AU" sz="1200" b="1" i="1" u="sng" dirty="0" smtClean="0">
                <a:solidFill>
                  <a:srgbClr val="FF0000"/>
                </a:solidFill>
                <a:latin typeface="Agency FB" pitchFamily="34" charset="0"/>
              </a:rPr>
              <a:t>primary source</a:t>
            </a:r>
            <a:r>
              <a:rPr lang="en-AU" sz="1200" b="1" i="1" dirty="0" smtClean="0">
                <a:solidFill>
                  <a:srgbClr val="FF0000"/>
                </a:solidFill>
                <a:latin typeface="Agency FB" pitchFamily="34" charset="0"/>
              </a:rPr>
              <a:t> of knowledge about the Ancient Egyptian menu are scenes, especially, but not exclusively, those in private tombs where the deceased receives offerings.</a:t>
            </a:r>
          </a:p>
          <a:p>
            <a:r>
              <a:rPr lang="en-AU" sz="1200" b="1" i="1" dirty="0" smtClean="0">
                <a:solidFill>
                  <a:srgbClr val="FF0000"/>
                </a:solidFill>
                <a:latin typeface="Agency FB" pitchFamily="34" charset="0"/>
              </a:rPr>
              <a:t>The abundant offerings will often include: </a:t>
            </a:r>
          </a:p>
          <a:p>
            <a:r>
              <a:rPr lang="en-AU" sz="1200" b="1" i="1" dirty="0" smtClean="0">
                <a:solidFill>
                  <a:srgbClr val="FF0000"/>
                </a:solidFill>
                <a:latin typeface="Agency FB" pitchFamily="34" charset="0"/>
              </a:rPr>
              <a:t>fish, from the richly populated Nile, the </a:t>
            </a:r>
            <a:r>
              <a:rPr lang="en-AU" sz="1200" b="1" i="1" dirty="0" err="1" smtClean="0">
                <a:solidFill>
                  <a:srgbClr val="FF0000"/>
                </a:solidFill>
                <a:latin typeface="Agency FB" pitchFamily="34" charset="0"/>
              </a:rPr>
              <a:t>Fayum</a:t>
            </a:r>
            <a:r>
              <a:rPr lang="en-AU" sz="1200" b="1" i="1" dirty="0" smtClean="0">
                <a:solidFill>
                  <a:srgbClr val="FF0000"/>
                </a:solidFill>
                <a:latin typeface="Agency FB" pitchFamily="34" charset="0"/>
              </a:rPr>
              <a:t> and the marshes  </a:t>
            </a:r>
          </a:p>
          <a:p>
            <a:r>
              <a:rPr lang="en-AU" sz="1200" b="1" i="1" dirty="0" smtClean="0">
                <a:solidFill>
                  <a:srgbClr val="FF0000"/>
                </a:solidFill>
                <a:latin typeface="Agency FB" pitchFamily="34" charset="0"/>
              </a:rPr>
              <a:t>birds (geese etc.)  </a:t>
            </a:r>
          </a:p>
          <a:p>
            <a:r>
              <a:rPr lang="en-AU" sz="1200" b="1" i="1" dirty="0" smtClean="0">
                <a:solidFill>
                  <a:srgbClr val="FF0000"/>
                </a:solidFill>
                <a:latin typeface="Agency FB" pitchFamily="34" charset="0"/>
              </a:rPr>
              <a:t>meat from cattle, but also from gazelles...  </a:t>
            </a:r>
          </a:p>
          <a:p>
            <a:r>
              <a:rPr lang="en-AU" sz="1200" b="1" i="1" dirty="0" smtClean="0">
                <a:solidFill>
                  <a:srgbClr val="FF0000"/>
                </a:solidFill>
                <a:latin typeface="Agency FB" pitchFamily="34" charset="0"/>
              </a:rPr>
              <a:t>bread and pastry  </a:t>
            </a:r>
          </a:p>
          <a:p>
            <a:r>
              <a:rPr lang="en-AU" sz="1200" b="1" i="1" dirty="0" smtClean="0">
                <a:solidFill>
                  <a:srgbClr val="FF0000"/>
                </a:solidFill>
                <a:latin typeface="Agency FB" pitchFamily="34" charset="0"/>
              </a:rPr>
              <a:t>and an abundance of vegetables and spices</a:t>
            </a:r>
            <a:endParaRPr lang="en-AU" sz="1200" b="1" i="1" dirty="0">
              <a:solidFill>
                <a:srgbClr val="FF0000"/>
              </a:solidFill>
              <a:latin typeface="Agency FB" pitchFamily="34" charset="0"/>
            </a:endParaRPr>
          </a:p>
        </p:txBody>
      </p:sp>
      <p:sp>
        <p:nvSpPr>
          <p:cNvPr id="10" name="Rectangle 9"/>
          <p:cNvSpPr/>
          <p:nvPr/>
        </p:nvSpPr>
        <p:spPr>
          <a:xfrm>
            <a:off x="0" y="1700808"/>
            <a:ext cx="4572000" cy="1200329"/>
          </a:xfrm>
          <a:prstGeom prst="rect">
            <a:avLst/>
          </a:prstGeom>
        </p:spPr>
        <p:txBody>
          <a:bodyPr>
            <a:spAutoFit/>
          </a:bodyPr>
          <a:lstStyle/>
          <a:p>
            <a:r>
              <a:rPr lang="en-AU" sz="1200" b="1" i="1" dirty="0" smtClean="0">
                <a:solidFill>
                  <a:srgbClr val="FF0000"/>
                </a:solidFill>
                <a:latin typeface="Agency FB" pitchFamily="34" charset="0"/>
              </a:rPr>
              <a:t>Egyptians liked strong-tasting vegetables such as garlic and onions. They thought these were good for the health. They also ate peas and beans, lettuce, cucumbers, and leeks. Vegetables were often served with an oil and vinegar dressing. Figs, dates, pomegranates and grapes were the only fruits that could be grown in the hot climate. The rich could afford to make wine from their grapes. Baskets of figs have been found in Egyptian tombs.</a:t>
            </a:r>
            <a:endParaRPr lang="en-AU" sz="1200" b="1" i="1" dirty="0">
              <a:solidFill>
                <a:srgbClr val="FF0000"/>
              </a:solidFill>
              <a:latin typeface="Agency FB" pitchFamily="34" charset="0"/>
            </a:endParaRPr>
          </a:p>
        </p:txBody>
      </p:sp>
      <p:sp>
        <p:nvSpPr>
          <p:cNvPr id="1025" name="Rectangle 1"/>
          <p:cNvSpPr>
            <a:spLocks noChangeArrowheads="1"/>
          </p:cNvSpPr>
          <p:nvPr/>
        </p:nvSpPr>
        <p:spPr bwMode="auto">
          <a:xfrm>
            <a:off x="0" y="5085184"/>
            <a:ext cx="3873176"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FF0000"/>
                </a:solidFill>
                <a:effectLst/>
                <a:latin typeface="Agency FB" pitchFamily="34" charset="0"/>
                <a:cs typeface="Arial" pitchFamily="34" charset="0"/>
              </a:rPr>
              <a:t>Having a wide range of food, the poor Egyptian ate a fairly healthy diet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1" i="1" u="none" strike="noStrike" cap="none" normalizeH="0" baseline="0" dirty="0" smtClean="0">
              <a:ln>
                <a:noFill/>
              </a:ln>
              <a:solidFill>
                <a:srgbClr val="FF0000"/>
              </a:solidFill>
              <a:effectLst/>
              <a:latin typeface="Agency FB" pitchFamily="34" charset="0"/>
              <a:cs typeface="Arial" pitchFamily="34" charset="0"/>
            </a:endParaRPr>
          </a:p>
        </p:txBody>
      </p:sp>
      <p:sp>
        <p:nvSpPr>
          <p:cNvPr id="1026" name="Rectangle 2"/>
          <p:cNvSpPr>
            <a:spLocks noChangeArrowheads="1"/>
          </p:cNvSpPr>
          <p:nvPr/>
        </p:nvSpPr>
        <p:spPr bwMode="auto">
          <a:xfrm>
            <a:off x="0" y="2636912"/>
            <a:ext cx="4214615" cy="138499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1" u="none" strike="noStrike" cap="none" normalizeH="0" baseline="0" dirty="0" smtClean="0">
              <a:ln>
                <a:noFill/>
              </a:ln>
              <a:solidFill>
                <a:srgbClr val="FF0000"/>
              </a:solidFill>
              <a:effectLst/>
              <a:latin typeface="Agency FB"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FF0000"/>
                </a:solidFill>
                <a:effectLst/>
                <a:latin typeface="Agency FB" pitchFamily="34" charset="0"/>
                <a:cs typeface="Arial" pitchFamily="34" charset="0"/>
              </a:rPr>
              <a:t>including vegetables, fruit and fish. Poultry was mostly roasted for the table,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FF0000"/>
                </a:solidFill>
                <a:effectLst/>
                <a:latin typeface="Agency FB" pitchFamily="34" charset="0"/>
                <a:cs typeface="Arial" pitchFamily="34" charset="0"/>
              </a:rPr>
              <a:t>but meat was mainly the privilege of the rich. Seasonings included: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FF0000"/>
                </a:solidFill>
                <a:effectLst/>
                <a:latin typeface="Agency FB" pitchFamily="34" charset="0"/>
                <a:cs typeface="Arial" pitchFamily="34" charset="0"/>
              </a:rPr>
              <a:t> </a:t>
            </a:r>
            <a:r>
              <a:rPr kumimoji="0" lang="en-US" sz="1200" b="1" i="1" u="none" strike="noStrike" cap="none" normalizeH="0" baseline="0" dirty="0" smtClean="0">
                <a:ln>
                  <a:noFill/>
                </a:ln>
                <a:solidFill>
                  <a:srgbClr val="FF0000"/>
                </a:solidFill>
                <a:effectLst/>
                <a:latin typeface="Agency FB" pitchFamily="34" charset="0"/>
                <a:cs typeface="Arial" pitchFamily="34" charset="0"/>
                <a:hlinkMouseOver r:id="rId3"/>
              </a:rPr>
              <a:t>salt</a:t>
            </a:r>
            <a:r>
              <a:rPr kumimoji="0" lang="en-US" sz="1200" b="1" i="1" u="none" strike="noStrike" cap="none" normalizeH="0" baseline="0" dirty="0" smtClean="0">
                <a:ln>
                  <a:noFill/>
                </a:ln>
                <a:solidFill>
                  <a:srgbClr val="FF0000"/>
                </a:solidFill>
                <a:effectLst/>
                <a:latin typeface="Agency FB" pitchFamily="34" charset="0"/>
                <a:cs typeface="Arial" pitchFamily="34" charset="0"/>
              </a:rPr>
              <a:t>, pepper, cumin, coriander, sesame, dill, fennel, fenugreek and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FF0000"/>
                </a:solidFill>
                <a:effectLst/>
                <a:latin typeface="Agency FB" pitchFamily="34" charset="0"/>
                <a:cs typeface="Arial" pitchFamily="34" charset="0"/>
              </a:rPr>
              <a:t> assorted seeds.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FF0000"/>
                </a:solidFill>
                <a:effectLst/>
                <a:latin typeface="Agency FB" pitchFamily="34" charset="0"/>
                <a:cs typeface="Arial" pitchFamily="34" charset="0"/>
              </a:rPr>
              <a:t>The priests who performed the sacrifice of animals to the gods,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FF0000"/>
                </a:solidFill>
                <a:effectLst/>
                <a:latin typeface="Agency FB" pitchFamily="34" charset="0"/>
                <a:cs typeface="Arial" pitchFamily="34" charset="0"/>
              </a:rPr>
              <a:t> were probably the only ones to eat beef. </a:t>
            </a:r>
          </a:p>
        </p:txBody>
      </p:sp>
      <p:sp>
        <p:nvSpPr>
          <p:cNvPr id="13" name="Rectangle 12"/>
          <p:cNvSpPr/>
          <p:nvPr/>
        </p:nvSpPr>
        <p:spPr>
          <a:xfrm>
            <a:off x="4572000" y="1052736"/>
            <a:ext cx="4572000" cy="461665"/>
          </a:xfrm>
          <a:prstGeom prst="rect">
            <a:avLst/>
          </a:prstGeom>
        </p:spPr>
        <p:txBody>
          <a:bodyPr>
            <a:spAutoFit/>
          </a:bodyPr>
          <a:lstStyle/>
          <a:p>
            <a:r>
              <a:rPr lang="en-AU" sz="1200" b="1" i="1" dirty="0" smtClean="0">
                <a:solidFill>
                  <a:srgbClr val="FF0000"/>
                </a:solidFill>
                <a:latin typeface="Agency FB" pitchFamily="34" charset="0"/>
              </a:rPr>
              <a:t>Beer was the national drink, made from the crops of barley. To improve the taste the Egyptians would add spices and it was usually stored in </a:t>
            </a:r>
            <a:r>
              <a:rPr lang="en-AU" sz="1200" b="1" i="1" dirty="0" err="1" smtClean="0">
                <a:solidFill>
                  <a:srgbClr val="FF0000"/>
                </a:solidFill>
                <a:latin typeface="Agency FB" pitchFamily="34" charset="0"/>
              </a:rPr>
              <a:t>labeled</a:t>
            </a:r>
            <a:r>
              <a:rPr lang="en-AU" sz="1200" b="1" i="1" dirty="0" smtClean="0">
                <a:solidFill>
                  <a:srgbClr val="FF0000"/>
                </a:solidFill>
                <a:latin typeface="Agency FB" pitchFamily="34" charset="0"/>
              </a:rPr>
              <a:t> clay jars. </a:t>
            </a:r>
            <a:endParaRPr lang="en-AU" sz="1200" b="1" i="1" dirty="0">
              <a:solidFill>
                <a:srgbClr val="FF0000"/>
              </a:solidFill>
              <a:latin typeface="Agency FB" pitchFamily="34" charset="0"/>
            </a:endParaRPr>
          </a:p>
        </p:txBody>
      </p:sp>
      <p:sp>
        <p:nvSpPr>
          <p:cNvPr id="16" name="Rectangle 15"/>
          <p:cNvSpPr/>
          <p:nvPr/>
        </p:nvSpPr>
        <p:spPr>
          <a:xfrm>
            <a:off x="0" y="5373216"/>
            <a:ext cx="4572000" cy="461665"/>
          </a:xfrm>
          <a:prstGeom prst="rect">
            <a:avLst/>
          </a:prstGeom>
        </p:spPr>
        <p:txBody>
          <a:bodyPr>
            <a:spAutoFit/>
          </a:bodyPr>
          <a:lstStyle/>
          <a:p>
            <a:r>
              <a:rPr lang="en-AU" sz="1200" b="1" i="1" dirty="0" smtClean="0">
                <a:solidFill>
                  <a:srgbClr val="FF0000"/>
                </a:solidFill>
                <a:latin typeface="Agency FB" pitchFamily="34" charset="0"/>
              </a:rPr>
              <a:t>Bread and Baking in Egypt</a:t>
            </a:r>
          </a:p>
          <a:p>
            <a:r>
              <a:rPr lang="en-AU" sz="1200" b="1" i="1" dirty="0" smtClean="0">
                <a:solidFill>
                  <a:srgbClr val="FF0000"/>
                </a:solidFill>
                <a:latin typeface="Agency FB" pitchFamily="34" charset="0"/>
              </a:rPr>
              <a:t>Bread was the staple food of most Egyptians. </a:t>
            </a:r>
            <a:endParaRPr lang="en-AU" sz="1200" b="1" i="1" dirty="0">
              <a:solidFill>
                <a:srgbClr val="FF0000"/>
              </a:solidFill>
              <a:latin typeface="Agency FB" pitchFamily="34" charset="0"/>
            </a:endParaRPr>
          </a:p>
        </p:txBody>
      </p:sp>
      <p:sp>
        <p:nvSpPr>
          <p:cNvPr id="18" name="Rectangle 17"/>
          <p:cNvSpPr/>
          <p:nvPr/>
        </p:nvSpPr>
        <p:spPr>
          <a:xfrm>
            <a:off x="0" y="3933056"/>
            <a:ext cx="4572000" cy="646331"/>
          </a:xfrm>
          <a:prstGeom prst="rect">
            <a:avLst/>
          </a:prstGeom>
        </p:spPr>
        <p:txBody>
          <a:bodyPr>
            <a:spAutoFit/>
          </a:bodyPr>
          <a:lstStyle/>
          <a:p>
            <a:r>
              <a:rPr lang="en-AU" sz="1200" b="1" i="1" dirty="0" smtClean="0">
                <a:solidFill>
                  <a:srgbClr val="FF0000"/>
                </a:solidFill>
                <a:latin typeface="Agency FB" pitchFamily="34" charset="0"/>
              </a:rPr>
              <a:t>Because Egypt was very dry, and relied mostly on the Nile River to water the crops, the Egyptians could only grow certain kinds of food. Mainly they grew wheat and barley. </a:t>
            </a:r>
            <a:endParaRPr lang="en-AU" sz="1200" b="1" i="1" dirty="0">
              <a:solidFill>
                <a:srgbClr val="FF0000"/>
              </a:solidFill>
              <a:latin typeface="Agency FB" pitchFamily="34" charset="0"/>
            </a:endParaRPr>
          </a:p>
        </p:txBody>
      </p:sp>
      <p:sp>
        <p:nvSpPr>
          <p:cNvPr id="19" name="Rectangle 18"/>
          <p:cNvSpPr/>
          <p:nvPr/>
        </p:nvSpPr>
        <p:spPr>
          <a:xfrm>
            <a:off x="4644008" y="836712"/>
            <a:ext cx="2507418" cy="276999"/>
          </a:xfrm>
          <a:prstGeom prst="rect">
            <a:avLst/>
          </a:prstGeom>
        </p:spPr>
        <p:txBody>
          <a:bodyPr wrap="none">
            <a:spAutoFit/>
          </a:bodyPr>
          <a:lstStyle/>
          <a:p>
            <a:r>
              <a:rPr lang="en-AU" sz="1200" b="1" i="1" dirty="0" smtClean="0">
                <a:solidFill>
                  <a:srgbClr val="FF0000"/>
                </a:solidFill>
                <a:latin typeface="Agency FB" pitchFamily="34" charset="0"/>
              </a:rPr>
              <a:t>For dessert, the Egyptians liked to eat dates.</a:t>
            </a:r>
            <a:endParaRPr lang="en-AU" sz="1200" b="1" i="1" dirty="0">
              <a:solidFill>
                <a:srgbClr val="FF0000"/>
              </a:solidFill>
              <a:latin typeface="Agency FB"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TotalTime>
  <Words>436</Words>
  <Application>Microsoft Office PowerPoint</Application>
  <PresentationFormat>On-screen Show (4:3)</PresentationFormat>
  <Paragraphs>24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Kardinia International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test2008</dc:creator>
  <cp:lastModifiedBy>test2008</cp:lastModifiedBy>
  <cp:revision>12</cp:revision>
  <dcterms:created xsi:type="dcterms:W3CDTF">2010-07-15T03:47:05Z</dcterms:created>
  <dcterms:modified xsi:type="dcterms:W3CDTF">2010-07-19T04:39:49Z</dcterms:modified>
</cp:coreProperties>
</file>